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72" r:id="rId5"/>
    <p:sldId id="273" r:id="rId6"/>
    <p:sldId id="274" r:id="rId7"/>
    <p:sldId id="275" r:id="rId8"/>
    <p:sldId id="277" r:id="rId9"/>
    <p:sldId id="259" r:id="rId10"/>
    <p:sldId id="278" r:id="rId11"/>
    <p:sldId id="260" r:id="rId12"/>
    <p:sldId id="280" r:id="rId13"/>
    <p:sldId id="276" r:id="rId14"/>
    <p:sldId id="279" r:id="rId15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96" d="100"/>
          <a:sy n="96" d="100"/>
        </p:scale>
        <p:origin x="-1776" y="-104"/>
      </p:cViewPr>
      <p:guideLst>
        <p:guide orient="horz" pos="2388"/>
        <p:guide pos="286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D821CC-C163-EE43-A15D-897EEC2E29AC}" type="datetimeFigureOut">
              <a:rPr lang="fr-FR" smtClean="0"/>
              <a:t>11/10/13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B33061-F6BF-DD46-AC4A-C8DD9F40ED5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2105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4E6AD6-D6E5-BB4A-BCAB-B42B2AD1406E}" type="slidenum">
              <a:rPr lang="fr-FR"/>
              <a:pPr/>
              <a:t>4</a:t>
            </a:fld>
            <a:endParaRPr lang="fr-FR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167B52-429E-344E-90F0-DB4AA251EE26}" type="slidenum">
              <a:rPr lang="fr-FR"/>
              <a:pPr/>
              <a:t>5</a:t>
            </a:fld>
            <a:endParaRPr lang="fr-FR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ED4DF6-B1DA-6342-92C2-CF571D366A15}" type="slidenum">
              <a:rPr lang="fr-FR"/>
              <a:pPr/>
              <a:t>6</a:t>
            </a:fld>
            <a:endParaRPr lang="fr-FR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585C66-DD6A-984B-8D75-DDCA895287E9}" type="slidenum">
              <a:rPr lang="fr-FR"/>
              <a:pPr/>
              <a:t>7</a:t>
            </a:fld>
            <a:endParaRPr lang="fr-FR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9263AFF-6AFD-4348-AE2B-69306637378B}" type="slidenum">
              <a:rPr lang="fr-FR" sz="1200"/>
              <a:pPr/>
              <a:t>8</a:t>
            </a:fld>
            <a:endParaRPr lang="fr-FR" sz="1200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fr-FR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F867433-84D4-184A-A0D8-51FBD64D879E}" type="slidenum">
              <a:rPr lang="fr-FR" sz="1200"/>
              <a:pPr/>
              <a:t>10</a:t>
            </a:fld>
            <a:endParaRPr lang="fr-FR" sz="1200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fr-FR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1F366C-3AD2-894C-999F-F22F24ECB5CF}" type="slidenum">
              <a:rPr lang="fr-FR"/>
              <a:pPr/>
              <a:t>12</a:t>
            </a:fld>
            <a:endParaRPr lang="fr-FR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8FB3460-F5D0-FB42-BBCC-D67D7B082698}" type="slidenum">
              <a:rPr lang="fr-FR" sz="1200"/>
              <a:pPr/>
              <a:t>14</a:t>
            </a:fld>
            <a:endParaRPr lang="fr-FR" sz="1200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fr-FR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8E60B-276A-0547-B28A-EB318308B34C}" type="datetimeFigureOut">
              <a:rPr lang="fr-FR" smtClean="0"/>
              <a:t>11/10/13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7096-D28B-5E47-BE34-4430594BDA8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525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8E60B-276A-0547-B28A-EB318308B34C}" type="datetimeFigureOut">
              <a:rPr lang="fr-FR" smtClean="0"/>
              <a:t>11/10/13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7096-D28B-5E47-BE34-4430594BDA8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546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8E60B-276A-0547-B28A-EB318308B34C}" type="datetimeFigureOut">
              <a:rPr lang="fr-FR" smtClean="0"/>
              <a:t>11/10/13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7096-D28B-5E47-BE34-4430594BDA8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9371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8E60B-276A-0547-B28A-EB318308B34C}" type="datetimeFigureOut">
              <a:rPr lang="fr-FR" smtClean="0"/>
              <a:t>11/10/13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7096-D28B-5E47-BE34-4430594BDA8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0336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8E60B-276A-0547-B28A-EB318308B34C}" type="datetimeFigureOut">
              <a:rPr lang="fr-FR" smtClean="0"/>
              <a:t>11/10/13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7096-D28B-5E47-BE34-4430594BDA8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3800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8E60B-276A-0547-B28A-EB318308B34C}" type="datetimeFigureOut">
              <a:rPr lang="fr-FR" smtClean="0"/>
              <a:t>11/10/13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7096-D28B-5E47-BE34-4430594BDA8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4904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8E60B-276A-0547-B28A-EB318308B34C}" type="datetimeFigureOut">
              <a:rPr lang="fr-FR" smtClean="0"/>
              <a:t>11/10/13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7096-D28B-5E47-BE34-4430594BDA8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0780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8E60B-276A-0547-B28A-EB318308B34C}" type="datetimeFigureOut">
              <a:rPr lang="fr-FR" smtClean="0"/>
              <a:t>11/10/13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7096-D28B-5E47-BE34-4430594BDA8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7029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8E60B-276A-0547-B28A-EB318308B34C}" type="datetimeFigureOut">
              <a:rPr lang="fr-FR" smtClean="0"/>
              <a:t>11/10/13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7096-D28B-5E47-BE34-4430594BDA8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8309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8E60B-276A-0547-B28A-EB318308B34C}" type="datetimeFigureOut">
              <a:rPr lang="fr-FR" smtClean="0"/>
              <a:t>11/10/13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7096-D28B-5E47-BE34-4430594BDA8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865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8E60B-276A-0547-B28A-EB318308B34C}" type="datetimeFigureOut">
              <a:rPr lang="fr-FR" smtClean="0"/>
              <a:t>11/10/13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7096-D28B-5E47-BE34-4430594BDA8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9480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88E60B-276A-0547-B28A-EB318308B34C}" type="datetimeFigureOut">
              <a:rPr lang="fr-FR" smtClean="0"/>
              <a:t>11/10/13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37096-D28B-5E47-BE34-4430594BDA8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9439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878894" y="240770"/>
            <a:ext cx="53862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 smtClean="0"/>
              <a:t>Le Temps passe-t-il ?</a:t>
            </a:r>
            <a:endParaRPr lang="fr-FR" sz="4800" dirty="0"/>
          </a:p>
        </p:txBody>
      </p:sp>
      <p:sp>
        <p:nvSpPr>
          <p:cNvPr id="5" name="ZoneTexte 4"/>
          <p:cNvSpPr txBox="1"/>
          <p:nvPr/>
        </p:nvSpPr>
        <p:spPr>
          <a:xfrm>
            <a:off x="2228374" y="1125822"/>
            <a:ext cx="46872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dirty="0" smtClean="0"/>
              <a:t>Thibault </a:t>
            </a:r>
            <a:r>
              <a:rPr lang="fr-FR" sz="2400" dirty="0" err="1" smtClean="0"/>
              <a:t>Damour</a:t>
            </a:r>
            <a:endParaRPr lang="fr-FR" sz="2400" dirty="0" smtClean="0"/>
          </a:p>
          <a:p>
            <a:pPr algn="ctr"/>
            <a:r>
              <a:rPr lang="fr-FR" sz="2400" i="1" dirty="0" smtClean="0"/>
              <a:t>Délégué de l’Académie des Sciences</a:t>
            </a:r>
            <a:endParaRPr lang="fr-FR" sz="2400" i="1" dirty="0"/>
          </a:p>
        </p:txBody>
      </p:sp>
      <p:sp>
        <p:nvSpPr>
          <p:cNvPr id="7" name="ZoneTexte 6"/>
          <p:cNvSpPr txBox="1"/>
          <p:nvPr/>
        </p:nvSpPr>
        <p:spPr>
          <a:xfrm>
            <a:off x="1056404" y="6296198"/>
            <a:ext cx="7031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Séance solennelle de rentrée des cinq académies, mardi 22 octobre 2013 </a:t>
            </a:r>
            <a:endParaRPr lang="fr-FR" dirty="0"/>
          </a:p>
        </p:txBody>
      </p:sp>
      <p:pic>
        <p:nvPicPr>
          <p:cNvPr id="8" name="Image 7" descr="montre_mol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008" y="2159476"/>
            <a:ext cx="5059982" cy="401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927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5"/>
          <p:cNvSpPr txBox="1">
            <a:spLocks noChangeArrowheads="1"/>
          </p:cNvSpPr>
          <p:nvPr/>
        </p:nvSpPr>
        <p:spPr bwMode="auto">
          <a:xfrm>
            <a:off x="886655" y="372808"/>
            <a:ext cx="731036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fr-FR" sz="2800" dirty="0"/>
              <a:t>Un cosmos possible où le temps ne </a:t>
            </a:r>
          </a:p>
          <a:p>
            <a:pPr algn="ctr"/>
            <a:r>
              <a:rPr lang="fr-FR" sz="2800" dirty="0"/>
              <a:t>« s</a:t>
            </a:r>
            <a:r>
              <a:rPr lang="ja-JP" altLang="fr-FR" sz="2800" dirty="0"/>
              <a:t>’</a:t>
            </a:r>
            <a:r>
              <a:rPr lang="fr-FR" altLang="ja-JP" sz="2800" dirty="0"/>
              <a:t>écoule » pas partout dans le même </a:t>
            </a:r>
            <a:r>
              <a:rPr lang="fr-FR" altLang="ja-JP" sz="2800" dirty="0" smtClean="0"/>
              <a:t>sens</a:t>
            </a:r>
          </a:p>
          <a:p>
            <a:pPr algn="ctr"/>
            <a:r>
              <a:rPr lang="fr-FR" sz="2800" dirty="0" smtClean="0"/>
              <a:t>Univers de Gold (1962)</a:t>
            </a:r>
            <a:endParaRPr lang="fr-FR" sz="2800" dirty="0"/>
          </a:p>
        </p:txBody>
      </p:sp>
      <p:pic>
        <p:nvPicPr>
          <p:cNvPr id="2" name="Image 1" descr="fig10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688" y="2045586"/>
            <a:ext cx="4686300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200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006952" y="422550"/>
            <a:ext cx="35506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/>
              <a:t>Temps et irréversibilité</a:t>
            </a:r>
            <a:endParaRPr lang="fr-FR" sz="2800" dirty="0"/>
          </a:p>
        </p:txBody>
      </p:sp>
      <p:sp>
        <p:nvSpPr>
          <p:cNvPr id="4" name="ZoneTexte 3"/>
          <p:cNvSpPr txBox="1"/>
          <p:nvPr/>
        </p:nvSpPr>
        <p:spPr>
          <a:xfrm>
            <a:off x="576928" y="1846769"/>
            <a:ext cx="53294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Second principe de la thermodynamique</a:t>
            </a:r>
            <a:endParaRPr lang="fr-FR" sz="2400" dirty="0"/>
          </a:p>
        </p:txBody>
      </p:sp>
      <p:sp>
        <p:nvSpPr>
          <p:cNvPr id="5" name="ZoneTexte 4"/>
          <p:cNvSpPr txBox="1"/>
          <p:nvPr/>
        </p:nvSpPr>
        <p:spPr>
          <a:xfrm>
            <a:off x="576928" y="5401401"/>
            <a:ext cx="3747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Origine du second principe ?</a:t>
            </a:r>
            <a:endParaRPr lang="fr-FR" sz="2400" dirty="0"/>
          </a:p>
        </p:txBody>
      </p:sp>
      <p:pic>
        <p:nvPicPr>
          <p:cNvPr id="6" name="Image 5" descr="irreversibilit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28" y="2716916"/>
            <a:ext cx="7929819" cy="2447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994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3262268" y="300584"/>
            <a:ext cx="25591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sz="2800" dirty="0"/>
              <a:t>Boltzmann 1897</a:t>
            </a:r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1233856" y="781062"/>
            <a:ext cx="661596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fr-FR" sz="2400" dirty="0"/>
              <a:t>Pluralité de « mondes » éphémères où le « temps » </a:t>
            </a:r>
          </a:p>
          <a:p>
            <a:pPr algn="ctr"/>
            <a:r>
              <a:rPr lang="fr-FR" sz="2400" dirty="0"/>
              <a:t>( S ) « semble » s</a:t>
            </a:r>
            <a:r>
              <a:rPr lang="ja-JP" altLang="fr-FR" sz="2400" dirty="0"/>
              <a:t>’</a:t>
            </a:r>
            <a:r>
              <a:rPr lang="fr-FR" sz="2400" dirty="0"/>
              <a:t>écouler dans des sens variés </a:t>
            </a:r>
          </a:p>
        </p:txBody>
      </p:sp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1905000" y="5638800"/>
            <a:ext cx="16321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sz="2800" dirty="0"/>
              <a:t>Analogie :</a:t>
            </a:r>
          </a:p>
        </p:txBody>
      </p:sp>
      <p:sp>
        <p:nvSpPr>
          <p:cNvPr id="44040" name="Text Box 8"/>
          <p:cNvSpPr txBox="1">
            <a:spLocks noChangeArrowheads="1"/>
          </p:cNvSpPr>
          <p:nvPr/>
        </p:nvSpPr>
        <p:spPr bwMode="auto">
          <a:xfrm>
            <a:off x="381000" y="6219825"/>
            <a:ext cx="449108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sz="2800" dirty="0" err="1">
                <a:solidFill>
                  <a:srgbClr val="940803"/>
                </a:solidFill>
              </a:rPr>
              <a:t>antichrones</a:t>
            </a:r>
            <a:r>
              <a:rPr lang="fr-FR" sz="2800" dirty="0"/>
              <a:t>              antipodes</a:t>
            </a:r>
          </a:p>
        </p:txBody>
      </p:sp>
      <p:sp>
        <p:nvSpPr>
          <p:cNvPr id="44041" name="Line 9"/>
          <p:cNvSpPr>
            <a:spLocks noChangeShapeType="1"/>
          </p:cNvSpPr>
          <p:nvPr/>
        </p:nvSpPr>
        <p:spPr bwMode="auto">
          <a:xfrm>
            <a:off x="2305919" y="6534720"/>
            <a:ext cx="884193" cy="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44042" name="Picture 10" descr="ear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029200"/>
            <a:ext cx="1828800" cy="146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44" name="Line 12"/>
          <p:cNvSpPr>
            <a:spLocks noChangeShapeType="1"/>
          </p:cNvSpPr>
          <p:nvPr/>
        </p:nvSpPr>
        <p:spPr bwMode="auto">
          <a:xfrm>
            <a:off x="7848600" y="4724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047" name="Line 15"/>
          <p:cNvSpPr>
            <a:spLocks noChangeShapeType="1"/>
          </p:cNvSpPr>
          <p:nvPr/>
        </p:nvSpPr>
        <p:spPr bwMode="auto">
          <a:xfrm flipV="1">
            <a:off x="7848600" y="6477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050" name="Line 18"/>
          <p:cNvSpPr>
            <a:spLocks noChangeShapeType="1"/>
          </p:cNvSpPr>
          <p:nvPr/>
        </p:nvSpPr>
        <p:spPr bwMode="auto">
          <a:xfrm rot="-5400000">
            <a:off x="6934200" y="5638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051" name="Line 19"/>
          <p:cNvSpPr>
            <a:spLocks noChangeShapeType="1"/>
          </p:cNvSpPr>
          <p:nvPr/>
        </p:nvSpPr>
        <p:spPr bwMode="auto">
          <a:xfrm rot="5400000">
            <a:off x="8763000" y="5562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44055" name="Picture 23" descr="mondesBoltzman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999004"/>
            <a:ext cx="4905375" cy="339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23499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7" name="Text Box 11"/>
          <p:cNvSpPr txBox="1">
            <a:spLocks noChangeArrowheads="1"/>
          </p:cNvSpPr>
          <p:nvPr/>
        </p:nvSpPr>
        <p:spPr bwMode="auto">
          <a:xfrm>
            <a:off x="655638" y="2667565"/>
            <a:ext cx="77724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fr-FR" sz="2800" dirty="0"/>
              <a:t>Kant : </a:t>
            </a:r>
            <a:r>
              <a:rPr lang="fr-FR" sz="2800" i="1" dirty="0"/>
              <a:t>« Le temps n</a:t>
            </a:r>
            <a:r>
              <a:rPr lang="ja-JP" altLang="fr-FR" sz="2800" i="1" dirty="0"/>
              <a:t>’</a:t>
            </a:r>
            <a:r>
              <a:rPr lang="fr-FR" sz="2800" i="1" dirty="0"/>
              <a:t>est </a:t>
            </a:r>
            <a:r>
              <a:rPr lang="fr-FR" sz="2800" i="1" dirty="0" err="1"/>
              <a:t>qu</a:t>
            </a:r>
            <a:r>
              <a:rPr lang="ja-JP" altLang="fr-FR" sz="2800" i="1" dirty="0"/>
              <a:t>’</a:t>
            </a:r>
            <a:r>
              <a:rPr lang="fr-FR" sz="2800" i="1" dirty="0"/>
              <a:t>une condition subjective de </a:t>
            </a:r>
            <a:r>
              <a:rPr lang="fr-FR" sz="2800" i="1" dirty="0" smtClean="0"/>
              <a:t> notre </a:t>
            </a:r>
            <a:r>
              <a:rPr lang="fr-FR" sz="2800" i="1" dirty="0"/>
              <a:t>humaine intuition (laquelle est toujours sensible, </a:t>
            </a:r>
            <a:r>
              <a:rPr lang="fr-FR" sz="2800" i="1" dirty="0" smtClean="0"/>
              <a:t> c</a:t>
            </a:r>
            <a:r>
              <a:rPr lang="fr-FR" sz="2800" i="1" dirty="0"/>
              <a:t>.-à-d. ne se produit </a:t>
            </a:r>
            <a:r>
              <a:rPr lang="fr-FR" sz="2800" i="1" dirty="0" err="1"/>
              <a:t>qu</a:t>
            </a:r>
            <a:r>
              <a:rPr lang="ja-JP" altLang="fr-FR" sz="2800" i="1" dirty="0"/>
              <a:t>’</a:t>
            </a:r>
            <a:r>
              <a:rPr lang="fr-FR" sz="2800" i="1" dirty="0"/>
              <a:t>autant que nous sommes </a:t>
            </a:r>
            <a:r>
              <a:rPr lang="fr-FR" sz="2800" i="1" dirty="0" smtClean="0"/>
              <a:t>affectés par </a:t>
            </a:r>
            <a:r>
              <a:rPr lang="fr-FR" sz="2800" i="1" dirty="0"/>
              <a:t>les objets) ; en lui-m</a:t>
            </a:r>
            <a:r>
              <a:rPr lang="fr-FR" altLang="ja-JP" sz="2800" i="1" dirty="0"/>
              <a:t>ême, </a:t>
            </a:r>
            <a:r>
              <a:rPr lang="fr-FR" sz="2800" i="1" dirty="0"/>
              <a:t>il n</a:t>
            </a:r>
            <a:r>
              <a:rPr lang="ja-JP" altLang="fr-FR" sz="2800" i="1" dirty="0"/>
              <a:t>’</a:t>
            </a:r>
            <a:r>
              <a:rPr lang="fr-FR" sz="2800" i="1" dirty="0"/>
              <a:t>est rien en </a:t>
            </a:r>
            <a:r>
              <a:rPr lang="fr-FR" sz="2800" i="1" dirty="0" smtClean="0"/>
              <a:t>dehors du </a:t>
            </a:r>
            <a:r>
              <a:rPr lang="fr-FR" sz="2800" i="1" dirty="0"/>
              <a:t>sujet. »</a:t>
            </a:r>
          </a:p>
        </p:txBody>
      </p:sp>
    </p:spTree>
    <p:extLst>
      <p:ext uri="{BB962C8B-B14F-4D97-AF65-F5344CB8AC3E}">
        <p14:creationId xmlns:p14="http://schemas.microsoft.com/office/powerpoint/2010/main" val="39612520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4"/>
          <p:cNvSpPr txBox="1">
            <a:spLocks noChangeArrowheads="1"/>
          </p:cNvSpPr>
          <p:nvPr/>
        </p:nvSpPr>
        <p:spPr bwMode="auto">
          <a:xfrm>
            <a:off x="2202408" y="304800"/>
            <a:ext cx="46788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fr-FR" sz="2800" dirty="0">
                <a:latin typeface="+mn-lt"/>
              </a:rPr>
              <a:t>Proust : «  Le temps retrouvé »</a:t>
            </a:r>
          </a:p>
        </p:txBody>
      </p:sp>
      <p:sp>
        <p:nvSpPr>
          <p:cNvPr id="38914" name="Text Box 5"/>
          <p:cNvSpPr txBox="1">
            <a:spLocks noChangeArrowheads="1"/>
          </p:cNvSpPr>
          <p:nvPr/>
        </p:nvSpPr>
        <p:spPr bwMode="auto">
          <a:xfrm>
            <a:off x="152400" y="1203325"/>
            <a:ext cx="4724400" cy="4939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fr-FR" sz="2100" dirty="0">
                <a:latin typeface="+mn-lt"/>
              </a:rPr>
              <a:t>« … comme si les hommes étaient </a:t>
            </a:r>
            <a:r>
              <a:rPr lang="fr-FR" sz="2100" dirty="0">
                <a:solidFill>
                  <a:srgbClr val="176E30"/>
                </a:solidFill>
                <a:latin typeface="+mn-lt"/>
              </a:rPr>
              <a:t>juchés sur de vivantes échasses</a:t>
            </a:r>
            <a:r>
              <a:rPr lang="fr-FR" sz="2100" dirty="0">
                <a:latin typeface="+mn-lt"/>
              </a:rPr>
              <a:t> grandissant sans cesse, parfois plus hautes que des clochers, …. Et j</a:t>
            </a:r>
            <a:r>
              <a:rPr lang="ja-JP" altLang="fr-FR" sz="2100" dirty="0">
                <a:latin typeface="+mn-lt"/>
              </a:rPr>
              <a:t>’</a:t>
            </a:r>
            <a:r>
              <a:rPr lang="fr-FR" altLang="ja-JP" sz="2100" dirty="0">
                <a:latin typeface="+mn-lt"/>
              </a:rPr>
              <a:t>y décrirais les hommes</a:t>
            </a:r>
            <a:r>
              <a:rPr lang="fr-FR" altLang="ja-JP" sz="2100" dirty="0" smtClean="0">
                <a:latin typeface="+mn-lt"/>
              </a:rPr>
              <a:t>, cela </a:t>
            </a:r>
            <a:r>
              <a:rPr lang="fr-FR" altLang="ja-JP" sz="2100" dirty="0" err="1">
                <a:latin typeface="+mn-lt"/>
              </a:rPr>
              <a:t>dût-il</a:t>
            </a:r>
            <a:r>
              <a:rPr lang="fr-FR" altLang="ja-JP" sz="2100" dirty="0">
                <a:latin typeface="+mn-lt"/>
              </a:rPr>
              <a:t> les faire ressembler à des êtres monstrueux, comme occupant dans  le </a:t>
            </a:r>
            <a:r>
              <a:rPr lang="fr-FR" altLang="ja-JP" sz="2100" dirty="0">
                <a:solidFill>
                  <a:srgbClr val="940803"/>
                </a:solidFill>
                <a:latin typeface="+mn-lt"/>
              </a:rPr>
              <a:t>Temps</a:t>
            </a:r>
            <a:r>
              <a:rPr lang="fr-FR" altLang="ja-JP" sz="2100" dirty="0">
                <a:latin typeface="+mn-lt"/>
              </a:rPr>
              <a:t> une place autrement considérable que celle si  restreinte qui leur est réservée dans l’</a:t>
            </a:r>
            <a:r>
              <a:rPr lang="fr-FR" altLang="ja-JP" sz="2100" dirty="0">
                <a:solidFill>
                  <a:srgbClr val="940803"/>
                </a:solidFill>
                <a:latin typeface="+mn-lt"/>
              </a:rPr>
              <a:t>espace</a:t>
            </a:r>
            <a:r>
              <a:rPr lang="fr-FR" altLang="ja-JP" sz="2100" dirty="0">
                <a:latin typeface="+mn-lt"/>
              </a:rPr>
              <a:t>, une place,  au contraire, prolongée sans mesure, puisqu’ils touchent </a:t>
            </a:r>
            <a:r>
              <a:rPr lang="fr-FR" altLang="ja-JP" sz="2100" dirty="0">
                <a:solidFill>
                  <a:srgbClr val="176E30"/>
                </a:solidFill>
                <a:latin typeface="+mn-lt"/>
              </a:rPr>
              <a:t>simultanément, comme des géants, plongés dans les années</a:t>
            </a:r>
            <a:r>
              <a:rPr lang="fr-FR" altLang="ja-JP" sz="2100" dirty="0">
                <a:latin typeface="+mn-lt"/>
              </a:rPr>
              <a:t>, à des époques vécues par eux, si distantes, -- entre lesquelles tant de jours sont venus se placer -- dans le </a:t>
            </a:r>
            <a:r>
              <a:rPr lang="fr-FR" altLang="ja-JP" sz="2100" dirty="0">
                <a:solidFill>
                  <a:srgbClr val="940803"/>
                </a:solidFill>
                <a:latin typeface="+mn-lt"/>
              </a:rPr>
              <a:t>Temps</a:t>
            </a:r>
            <a:r>
              <a:rPr lang="fr-FR" altLang="ja-JP" sz="2100" dirty="0">
                <a:latin typeface="+mn-lt"/>
              </a:rPr>
              <a:t>. »</a:t>
            </a:r>
            <a:endParaRPr lang="fr-FR" sz="2100" dirty="0">
              <a:latin typeface="+mn-lt"/>
            </a:endParaRPr>
          </a:p>
        </p:txBody>
      </p:sp>
      <p:pic>
        <p:nvPicPr>
          <p:cNvPr id="2" name="Image 1" descr="fig4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680604"/>
            <a:ext cx="4071949" cy="3910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154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cadran-solaire-tempus-fugit-pierre-reconstitue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459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454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884274" y="153724"/>
            <a:ext cx="531512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dirty="0" smtClean="0"/>
              <a:t>Newton : Principes mathématiques</a:t>
            </a:r>
          </a:p>
          <a:p>
            <a:pPr algn="ctr"/>
            <a:r>
              <a:rPr lang="fr-FR" sz="2800" dirty="0" smtClean="0"/>
              <a:t>de la philosophie naturelle, 1687</a:t>
            </a:r>
          </a:p>
          <a:p>
            <a:pPr algn="ctr"/>
            <a:r>
              <a:rPr lang="fr-FR" sz="2400" dirty="0" smtClean="0"/>
              <a:t>(traduction de la Marquise du Châtelet)</a:t>
            </a:r>
            <a:endParaRPr lang="fr-FR" sz="2400" dirty="0"/>
          </a:p>
        </p:txBody>
      </p:sp>
      <p:pic>
        <p:nvPicPr>
          <p:cNvPr id="3" name="Image 2" descr="chatele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234" y="1801538"/>
            <a:ext cx="6407207" cy="4860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292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2901793" y="228600"/>
            <a:ext cx="328009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sz="2800" dirty="0"/>
              <a:t>Einstein à Paris, 1922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381000" y="14478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fr-FR"/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215107" y="1113716"/>
            <a:ext cx="8653462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fr-FR" sz="2400" dirty="0"/>
              <a:t>Le Peuple, 31-3-1922</a:t>
            </a:r>
          </a:p>
          <a:p>
            <a:r>
              <a:rPr lang="fr-FR" sz="2400" dirty="0"/>
              <a:t>   </a:t>
            </a:r>
            <a:r>
              <a:rPr lang="fr-FR" sz="2400" i="1" dirty="0">
                <a:solidFill>
                  <a:srgbClr val="15446C"/>
                </a:solidFill>
              </a:rPr>
              <a:t>« Le temps n</a:t>
            </a:r>
            <a:r>
              <a:rPr lang="ja-JP" altLang="fr-FR" sz="2400" i="1" dirty="0">
                <a:solidFill>
                  <a:srgbClr val="15446C"/>
                </a:solidFill>
              </a:rPr>
              <a:t>’</a:t>
            </a:r>
            <a:r>
              <a:rPr lang="fr-FR" sz="2400" i="1" dirty="0">
                <a:solidFill>
                  <a:srgbClr val="15446C"/>
                </a:solidFill>
              </a:rPr>
              <a:t>est </a:t>
            </a:r>
            <a:r>
              <a:rPr lang="fr-FR" sz="2400" i="1" dirty="0" smtClean="0">
                <a:solidFill>
                  <a:srgbClr val="15446C"/>
                </a:solidFill>
              </a:rPr>
              <a:t>qu</a:t>
            </a:r>
            <a:r>
              <a:rPr lang="fr-FR" altLang="ja-JP" sz="2400" i="1" dirty="0" smtClean="0">
                <a:solidFill>
                  <a:srgbClr val="15446C"/>
                </a:solidFill>
              </a:rPr>
              <a:t>‘</a:t>
            </a:r>
            <a:r>
              <a:rPr lang="fr-FR" sz="2400" i="1" dirty="0" smtClean="0">
                <a:solidFill>
                  <a:srgbClr val="15446C"/>
                </a:solidFill>
              </a:rPr>
              <a:t>un </a:t>
            </a:r>
            <a:r>
              <a:rPr lang="fr-FR" sz="2400" i="1" dirty="0">
                <a:solidFill>
                  <a:srgbClr val="15446C"/>
                </a:solidFill>
              </a:rPr>
              <a:t>songe »</a:t>
            </a:r>
            <a:endParaRPr lang="fr-FR" sz="2400" dirty="0"/>
          </a:p>
          <a:p>
            <a:r>
              <a:rPr lang="fr-FR" sz="2400" dirty="0"/>
              <a:t>Bonsoir, 3-4-1922</a:t>
            </a:r>
          </a:p>
          <a:p>
            <a:r>
              <a:rPr lang="fr-FR" sz="2400" dirty="0"/>
              <a:t>   </a:t>
            </a:r>
            <a:r>
              <a:rPr lang="fr-FR" sz="2400" i="1" dirty="0">
                <a:solidFill>
                  <a:srgbClr val="15446C"/>
                </a:solidFill>
              </a:rPr>
              <a:t>« Le Temps Illusion »</a:t>
            </a:r>
            <a:endParaRPr lang="fr-FR" sz="2400" dirty="0"/>
          </a:p>
          <a:p>
            <a:r>
              <a:rPr lang="fr-FR" sz="2400" dirty="0"/>
              <a:t>L</a:t>
            </a:r>
            <a:r>
              <a:rPr lang="ja-JP" altLang="fr-FR" sz="2400" dirty="0"/>
              <a:t>’</a:t>
            </a:r>
            <a:r>
              <a:rPr lang="fr-FR" sz="2400" dirty="0"/>
              <a:t>Éclair 21-3-1922</a:t>
            </a:r>
          </a:p>
          <a:p>
            <a:r>
              <a:rPr lang="fr-FR" sz="2400" dirty="0"/>
              <a:t>  </a:t>
            </a:r>
            <a:r>
              <a:rPr lang="fr-FR" sz="2400" i="1" dirty="0">
                <a:solidFill>
                  <a:srgbClr val="15446C"/>
                </a:solidFill>
              </a:rPr>
              <a:t>« Einstein nie le temps et l</a:t>
            </a:r>
            <a:r>
              <a:rPr lang="ja-JP" altLang="fr-FR" sz="2400" i="1" dirty="0">
                <a:solidFill>
                  <a:srgbClr val="15446C"/>
                </a:solidFill>
              </a:rPr>
              <a:t>’</a:t>
            </a:r>
            <a:r>
              <a:rPr lang="fr-FR" sz="2400" i="1" dirty="0">
                <a:solidFill>
                  <a:srgbClr val="15446C"/>
                </a:solidFill>
              </a:rPr>
              <a:t>espace mais il croit en </a:t>
            </a:r>
            <a:r>
              <a:rPr lang="fr-FR" sz="2400" i="1" dirty="0" smtClean="0">
                <a:solidFill>
                  <a:srgbClr val="15446C"/>
                </a:solidFill>
              </a:rPr>
              <a:t>la démocratie</a:t>
            </a:r>
            <a:r>
              <a:rPr lang="fr-FR" sz="2400" i="1" dirty="0">
                <a:solidFill>
                  <a:srgbClr val="15446C"/>
                </a:solidFill>
              </a:rPr>
              <a:t> »</a:t>
            </a:r>
            <a:endParaRPr lang="fr-FR" sz="2400" i="1" dirty="0"/>
          </a:p>
          <a:p>
            <a:r>
              <a:rPr lang="fr-FR" sz="2400" dirty="0"/>
              <a:t>La Justice, 25 et 26-3-1922</a:t>
            </a:r>
          </a:p>
          <a:p>
            <a:r>
              <a:rPr lang="fr-FR" sz="2400" dirty="0"/>
              <a:t>   </a:t>
            </a:r>
            <a:r>
              <a:rPr lang="fr-FR" sz="2400" i="1" dirty="0">
                <a:solidFill>
                  <a:srgbClr val="15446C"/>
                </a:solidFill>
              </a:rPr>
              <a:t>« Le Temps n</a:t>
            </a:r>
            <a:r>
              <a:rPr lang="ja-JP" altLang="fr-FR" sz="2400" i="1" dirty="0">
                <a:solidFill>
                  <a:srgbClr val="15446C"/>
                </a:solidFill>
              </a:rPr>
              <a:t>’</a:t>
            </a:r>
            <a:r>
              <a:rPr lang="fr-FR" sz="2400" i="1" dirty="0">
                <a:solidFill>
                  <a:srgbClr val="15446C"/>
                </a:solidFill>
              </a:rPr>
              <a:t>existe pas, dit Einstein. Mais </a:t>
            </a:r>
            <a:r>
              <a:rPr lang="fr-FR" sz="2400" i="1" dirty="0" smtClean="0">
                <a:solidFill>
                  <a:srgbClr val="15446C"/>
                </a:solidFill>
              </a:rPr>
              <a:t>l</a:t>
            </a:r>
            <a:r>
              <a:rPr lang="ja-JP" altLang="fr-FR" sz="2400" i="1" dirty="0" smtClean="0">
                <a:solidFill>
                  <a:srgbClr val="15446C"/>
                </a:solidFill>
              </a:rPr>
              <a:t>’</a:t>
            </a:r>
            <a:r>
              <a:rPr lang="fr-FR" sz="2400" i="1" dirty="0" smtClean="0">
                <a:solidFill>
                  <a:srgbClr val="15446C"/>
                </a:solidFill>
              </a:rPr>
              <a:t>heure </a:t>
            </a:r>
            <a:r>
              <a:rPr lang="fr-FR" sz="2400" i="1" dirty="0">
                <a:solidFill>
                  <a:srgbClr val="15446C"/>
                </a:solidFill>
              </a:rPr>
              <a:t>existe, a dit </a:t>
            </a:r>
            <a:endParaRPr lang="fr-FR" sz="2400" i="1" dirty="0" smtClean="0">
              <a:solidFill>
                <a:srgbClr val="15446C"/>
              </a:solidFill>
            </a:endParaRPr>
          </a:p>
          <a:p>
            <a:r>
              <a:rPr lang="fr-FR" sz="2400" i="1" dirty="0">
                <a:solidFill>
                  <a:srgbClr val="15446C"/>
                </a:solidFill>
              </a:rPr>
              <a:t> </a:t>
            </a:r>
            <a:r>
              <a:rPr lang="fr-FR" sz="2400" i="1" dirty="0" smtClean="0">
                <a:solidFill>
                  <a:srgbClr val="15446C"/>
                </a:solidFill>
              </a:rPr>
              <a:t>    M</a:t>
            </a:r>
            <a:r>
              <a:rPr lang="fr-FR" sz="2400" i="1" dirty="0">
                <a:solidFill>
                  <a:srgbClr val="15446C"/>
                </a:solidFill>
              </a:rPr>
              <a:t>. Honorat. Et ce soir, elle change »</a:t>
            </a:r>
            <a:r>
              <a:rPr lang="fr-FR" sz="2400" dirty="0"/>
              <a:t>  </a:t>
            </a:r>
          </a:p>
          <a:p>
            <a:r>
              <a:rPr lang="fr-FR" sz="2400" dirty="0"/>
              <a:t>Le Petit Parisien 1-4-1922</a:t>
            </a:r>
          </a:p>
          <a:p>
            <a:r>
              <a:rPr lang="fr-FR" sz="2400" dirty="0"/>
              <a:t> </a:t>
            </a:r>
            <a:r>
              <a:rPr lang="fr-FR" sz="2400" i="1" dirty="0">
                <a:solidFill>
                  <a:srgbClr val="15446C"/>
                </a:solidFill>
              </a:rPr>
              <a:t>« Gr</a:t>
            </a:r>
            <a:r>
              <a:rPr lang="fr-FR" altLang="ja-JP" sz="2400" i="1" dirty="0">
                <a:solidFill>
                  <a:srgbClr val="15446C"/>
                </a:solidFill>
              </a:rPr>
              <a:t>âce à Einstein, plus de retards, puisque le temps </a:t>
            </a:r>
            <a:r>
              <a:rPr lang="fr-FR" altLang="ja-JP" sz="2400" i="1" dirty="0" smtClean="0">
                <a:solidFill>
                  <a:srgbClr val="15446C"/>
                </a:solidFill>
              </a:rPr>
              <a:t>n’existe </a:t>
            </a:r>
            <a:r>
              <a:rPr lang="fr-FR" altLang="ja-JP" sz="2400" i="1" dirty="0">
                <a:solidFill>
                  <a:srgbClr val="15446C"/>
                </a:solidFill>
              </a:rPr>
              <a:t>pas </a:t>
            </a:r>
            <a:r>
              <a:rPr lang="fr-FR" sz="2400" i="1" dirty="0">
                <a:solidFill>
                  <a:srgbClr val="15446C"/>
                </a:solidFill>
              </a:rPr>
              <a:t>»</a:t>
            </a:r>
            <a:endParaRPr lang="fr-FR" altLang="ja-JP" sz="2400" dirty="0"/>
          </a:p>
          <a:p>
            <a:r>
              <a:rPr lang="fr-FR" altLang="ja-JP" sz="2400" dirty="0"/>
              <a:t>La Presse, 10-4-1922</a:t>
            </a:r>
          </a:p>
          <a:p>
            <a:r>
              <a:rPr lang="fr-FR" altLang="ja-JP" sz="2400" dirty="0"/>
              <a:t>   </a:t>
            </a:r>
            <a:r>
              <a:rPr lang="fr-FR" altLang="ja-JP" sz="2400" i="1" dirty="0">
                <a:solidFill>
                  <a:srgbClr val="15446C"/>
                </a:solidFill>
              </a:rPr>
              <a:t>« Le Temps n’est plus ! »</a:t>
            </a:r>
            <a:endParaRPr lang="fr-FR" sz="2400" i="1" dirty="0"/>
          </a:p>
        </p:txBody>
      </p:sp>
    </p:spTree>
    <p:extLst>
      <p:ext uri="{BB962C8B-B14F-4D97-AF65-F5344CB8AC3E}">
        <p14:creationId xmlns:p14="http://schemas.microsoft.com/office/powerpoint/2010/main" val="3627714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dupont_einste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263" y="150813"/>
            <a:ext cx="5095875" cy="655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6433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2493891" y="279791"/>
            <a:ext cx="4095893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fr-FR" sz="2800" dirty="0"/>
              <a:t>Bloc Espace-</a:t>
            </a:r>
            <a:r>
              <a:rPr lang="fr-FR" sz="2800" dirty="0" smtClean="0"/>
              <a:t>Temps</a:t>
            </a:r>
          </a:p>
          <a:p>
            <a:pPr algn="ctr"/>
            <a:r>
              <a:rPr lang="fr-FR" sz="2400" dirty="0" smtClean="0"/>
              <a:t>(Poincaré, Einstein, Minkowski)</a:t>
            </a:r>
            <a:endParaRPr lang="fr-FR" sz="2400" dirty="0"/>
          </a:p>
        </p:txBody>
      </p:sp>
      <p:pic>
        <p:nvPicPr>
          <p:cNvPr id="2" name="Image 1" descr="blocespacetemps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510" y="1371600"/>
            <a:ext cx="7534656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777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disparition_pres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066800"/>
            <a:ext cx="8993187" cy="359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2559289" y="311208"/>
            <a:ext cx="39650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sz="2800" dirty="0"/>
              <a:t>Disparition du « présent »</a:t>
            </a:r>
          </a:p>
        </p:txBody>
      </p:sp>
      <p:pic>
        <p:nvPicPr>
          <p:cNvPr id="18438" name="Picture 6" descr="images-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876800"/>
            <a:ext cx="920750" cy="1265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9" name="Picture 7" descr="images-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800600"/>
            <a:ext cx="1241425" cy="1373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0757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52500" y="609600"/>
            <a:ext cx="7391400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fr-FR" sz="2800" dirty="0" smtClean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Voyage quasi-instantané dans le futur</a:t>
            </a:r>
            <a:endParaRPr lang="fr-FR" sz="2800" dirty="0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43010" name="Picture 4" descr="JUMEAU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763" y="1916113"/>
            <a:ext cx="3951287" cy="395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5870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297523" y="211230"/>
            <a:ext cx="44886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dirty="0" smtClean="0"/>
              <a:t>Temps et Relativité Générale,</a:t>
            </a:r>
          </a:p>
          <a:p>
            <a:pPr algn="ctr"/>
            <a:r>
              <a:rPr lang="fr-FR" sz="2800" dirty="0" smtClean="0"/>
              <a:t>Univers de Gödel (1949)</a:t>
            </a:r>
            <a:endParaRPr lang="fr-FR" sz="2800" dirty="0"/>
          </a:p>
        </p:txBody>
      </p:sp>
      <p:pic>
        <p:nvPicPr>
          <p:cNvPr id="5" name="Image 4" descr="goede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478" y="1249532"/>
            <a:ext cx="5608467" cy="560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38866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137</Words>
  <Application>Microsoft Macintosh PowerPoint</Application>
  <PresentationFormat>Présentation à l'écran (4:3)</PresentationFormat>
  <Paragraphs>49</Paragraphs>
  <Slides>14</Slides>
  <Notes>8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IHES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Marie Claude Vergne</dc:creator>
  <cp:lastModifiedBy>Marie Claude Vergne</cp:lastModifiedBy>
  <cp:revision>13</cp:revision>
  <cp:lastPrinted>2013-10-09T14:55:29Z</cp:lastPrinted>
  <dcterms:created xsi:type="dcterms:W3CDTF">2013-10-09T13:01:46Z</dcterms:created>
  <dcterms:modified xsi:type="dcterms:W3CDTF">2013-10-11T12:45:06Z</dcterms:modified>
</cp:coreProperties>
</file>